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7772400" cy="100584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/>
          <p:nvPr/>
        </p:nvSpPr>
        <p:spPr>
          <a:xfrm>
            <a:off x="685800" y="1828800"/>
            <a:ext cx="7771680" cy="21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br/>
            <a:endParaRPr lang="en-US" sz="1800" b="0" strike="noStrike" spc="-1">
              <a:latin typeface="Arial"/>
            </a:endParaRPr>
          </a:p>
        </p:txBody>
      </p:sp>
      <p:sp>
        <p:nvSpPr>
          <p:cNvPr id="77" name="Подзаголовок 2"/>
          <p:cNvSpPr/>
          <p:nvPr/>
        </p:nvSpPr>
        <p:spPr>
          <a:xfrm>
            <a:off x="1371600" y="4581000"/>
            <a:ext cx="6400080" cy="105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4500" lnSpcReduction="10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i="1" strike="noStrike" spc="-1">
                <a:solidFill>
                  <a:srgbClr val="000000"/>
                </a:solidFill>
                <a:latin typeface="Calibri"/>
              </a:rPr>
              <a:t>Виталий Павлоградский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Calibri"/>
              </a:rPr>
              <a:t>юрист Бюро социальной информации для людей с психическими заболеваниями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78" name="Picture 2"/>
          <p:cNvPicPr/>
          <p:nvPr/>
        </p:nvPicPr>
        <p:blipFill>
          <a:blip r:embed="rId2"/>
          <a:stretch/>
        </p:blipFill>
        <p:spPr>
          <a:xfrm>
            <a:off x="3780000" y="332640"/>
            <a:ext cx="1439280" cy="1249200"/>
          </a:xfrm>
          <a:prstGeom prst="rect">
            <a:avLst/>
          </a:prstGeom>
          <a:ln w="9360">
            <a:noFill/>
          </a:ln>
        </p:spPr>
      </p:pic>
      <p:sp>
        <p:nvSpPr>
          <p:cNvPr id="79" name="Прямоугольник 78"/>
          <p:cNvSpPr/>
          <p:nvPr/>
        </p:nvSpPr>
        <p:spPr>
          <a:xfrm>
            <a:off x="685800" y="1828800"/>
            <a:ext cx="8000640" cy="25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lawyer@belbsi.by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+375 44 579 20 50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одержимое 2"/>
          <p:cNvSpPr/>
          <p:nvPr/>
        </p:nvSpPr>
        <p:spPr>
          <a:xfrm>
            <a:off x="457200" y="476640"/>
            <a:ext cx="8228880" cy="478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3. Как оформить санаторно-курортное лечение для сына страдающего шизофринией и имеющего 2-ую не рабочую группу инвалидности?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одержимое 2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5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Порядок направления населения республики на санаторно-курортное лечение и оздоровление за счёт средств государственного социального страхования и республиканского бюджета регулируется Положением о порядке направления населения на санаторно-курортное лечение и оздоровление (далее — Положение), утверждённым Указом Президента Республики Беларусь от 28.08.2006 N 542 "О санаторно-курортном лечении и оздоровлении населения" (далее - Указ).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Для выделения путевки граждане подают письменное заявление в комиссию по оздоровлению и санаторно-курортному лечению населения по месту работы (службы, учебы) (далее - комиссия) либо в областные и Минское городское представительства Республиканского центра по оздоровлению и санаторно-курортному лечению населения (далее - Представительства) по месту жительства с приложением 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</a:rPr>
              <a:t>медицинской справки о состоянии здоровья, определяющей нуждаемость в санаторно-курортном лечении либо отсутствие противопоказаний к оздоровлению (далее – медицинская справка), 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при этом путёвка в санаторий выделяется по профилю заболевания, указанному в графе «Рекомендации».</a:t>
            </a:r>
            <a:endParaRPr lang="en-US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Объект 2"/>
          <p:cNvSpPr/>
          <p:nvPr/>
        </p:nvSpPr>
        <p:spPr>
          <a:xfrm>
            <a:off x="457200" y="332640"/>
            <a:ext cx="8228880" cy="579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8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b="0" i="1" strike="noStrike" spc="-1" dirty="0">
                <a:solidFill>
                  <a:srgbClr val="000000"/>
                </a:solidFill>
                <a:latin typeface="Calibri"/>
              </a:rPr>
              <a:t>При обращении за получением путевки также представляются следующие документы: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b="0" i="1" strike="noStrike" spc="-1" dirty="0">
                <a:solidFill>
                  <a:srgbClr val="000000"/>
                </a:solidFill>
                <a:latin typeface="Calibri"/>
              </a:rPr>
              <a:t>для граждан, имеющих право на бесплатное санаторно-курортное лечение в соответствии с Указом – копия документа, подтверждающего наличие этого права;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b="0" i="1" strike="noStrike" spc="-1" dirty="0">
                <a:solidFill>
                  <a:srgbClr val="000000"/>
                </a:solidFill>
                <a:latin typeface="Calibri"/>
              </a:rPr>
              <a:t>для детей – справки с места учебы детей, с места работы (службы, учебы) другого родителя о </a:t>
            </a:r>
            <a:r>
              <a:rPr lang="ru-RU" b="0" i="1" strike="noStrike" spc="-1" dirty="0" err="1">
                <a:solidFill>
                  <a:srgbClr val="000000"/>
                </a:solidFill>
                <a:latin typeface="Calibri"/>
              </a:rPr>
              <a:t>невыделении</a:t>
            </a:r>
            <a:r>
              <a:rPr lang="ru-RU" b="0" i="1" strike="noStrike" spc="-1" dirty="0">
                <a:solidFill>
                  <a:srgbClr val="000000"/>
                </a:solidFill>
                <a:latin typeface="Calibri"/>
              </a:rPr>
              <a:t> путевки на детей в текущем году, для детей неработающих граждан – дополнительно копии пенсионного удостоверения, трудовой книжки родителей (лиц, их заменяющих);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b="0" i="1" strike="noStrike" spc="-1" dirty="0">
                <a:solidFill>
                  <a:srgbClr val="000000"/>
                </a:solidFill>
                <a:latin typeface="Calibri"/>
              </a:rPr>
              <a:t>для сопровождающих детей-инвалидов в возрасте до 18 лет, инвалидов I группы – заключение ВКК о необходимости сопровождения инвалидов на санаторно-курортное лечение;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b="0" i="1" strike="noStrike" spc="-1" dirty="0">
                <a:solidFill>
                  <a:srgbClr val="000000"/>
                </a:solidFill>
                <a:latin typeface="Calibri"/>
              </a:rPr>
              <a:t>для неработающих ветеранов труда, прокуратуры, юстиции, судов или неработающих инвалидов – копия трудовой книжки, пенсионного удостоверения или удостоверения инвалида;</a:t>
            </a:r>
            <a:endParaRPr lang="en-US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одержимое 2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1900" b="1" strike="noStrike" spc="-1" dirty="0">
                <a:solidFill>
                  <a:srgbClr val="000000"/>
                </a:solidFill>
                <a:latin typeface="Calibri"/>
              </a:rPr>
              <a:t>Перечень</a:t>
            </a:r>
            <a:r>
              <a:rPr lang="ru-BY" sz="1900" b="1" spc="-1" dirty="0">
                <a:latin typeface="Arial"/>
              </a:rPr>
              <a:t> </a:t>
            </a:r>
            <a:r>
              <a:rPr lang="ru-RU" sz="1900" b="1" strike="noStrike" spc="-1" dirty="0">
                <a:solidFill>
                  <a:srgbClr val="000000"/>
                </a:solidFill>
                <a:latin typeface="Calibri"/>
              </a:rPr>
              <a:t>общих медицинских противопоказаний, исключающих направление на санаторно-курортное лечение</a:t>
            </a:r>
            <a:endParaRPr lang="en-US" sz="19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Медицинские противопоказания, исключающие направление пациентов (взрослых) на санаторно-курортное лечение: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острые заболевания до выздоровления;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хронические заболевания на период обострения;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инфекционные и паразитарные заболевания до окончания срока изоляции;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хронические и затяжные психические расстройства (заболевания) с тяжелыми, стойкими или часто обостряющимися болезненными проявлениями;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эпилепсия и эпилептические синдромы с различными формами припадков (более 2 раз в году);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все заболевания с наличием синдрома зависимости от алкоголя, наркотических и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</a:rPr>
              <a:t>токсикоманических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веществ, а также при наличии абстинентных состояний;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все болезни крови в острой стадии и стадии обострения;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кахексии любого происхождения;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злокачественные новообразования;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все заболевания и состояния, требующие оказания медицинской помощи в стационарных условиях;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все заболевания, при которых пациенты не способны к самостоятельному передвижению и самообслуживанию, нуждаются в постоянном уходе (кроме лиц, подлежащих лечению в специализированных санаториях (отделениях) для спинальных пациентов);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эхинококк любой локализации;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часто повторяющиеся или обильные кровотечения;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беременность во все сроки на бальнеологические и грязевые курорты, а на климатические курорты - начиная с 22-й недели;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все формы туберкулеза в активной стадии.</a:t>
            </a: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Содержимое 2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4. Зависят ли льготы на препараты в зависимости от диагноза? Если нет, то тогда от чего?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одержимое 2_4"/>
          <p:cNvSpPr/>
          <p:nvPr/>
        </p:nvSpPr>
        <p:spPr>
          <a:xfrm>
            <a:off x="457200" y="548640"/>
            <a:ext cx="8228880" cy="55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2500" lnSpcReduction="10000"/>
          </a:bodyPr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Приложение</a:t>
            </a: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к постановлению Совета Министров Республики Беларусь 30.11.2007 № 1650</a:t>
            </a: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ПЕРЕЧЕНЬ</a:t>
            </a: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заболеваний, дающих право гражданам на бесплатное обеспечение лекарственными средствами, выдаваемыми по рецептам врачей в пределах перечня основных лекарственных средств, при амбулаторном лечении, а также лечебным питанием</a:t>
            </a: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Шизофрения F 20</a:t>
            </a: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Синдром де-ла-Туретта F 95.2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одержимое 2_0"/>
          <p:cNvSpPr/>
          <p:nvPr/>
        </p:nvSpPr>
        <p:spPr>
          <a:xfrm>
            <a:off x="457200" y="548640"/>
            <a:ext cx="8228880" cy="55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000" lnSpcReduction="10000"/>
          </a:bodyPr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Перечень категорий лиц, имеющих льготы по лекарственному обеспечению, утвержден статьей 10 Закона Республики Беларусь № 239-З от 14 июня 2007 г. «О государственных социальных льготах, правах и гарантиях для отдельных категорий граждан».</a:t>
            </a: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Право на бесплатное обеспечение лекарственными средствами, выдаваемыми по рецептам врачей в пределах перечня основных лекарственных средств в порядке, определяемом Правительством Республики Беларусь, имеют:</a:t>
            </a:r>
            <a:endParaRPr lang="en-US" sz="32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дети-инвалиды в возрасте до 18 лет;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граждане, страдающие заболеваниями, входящими в специальный перечень, утверждаемый Правительством Республики Беларусь, - при амбулаторном лечении;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дети в возрасте до 3 лет.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одержимое 2_1"/>
          <p:cNvSpPr/>
          <p:nvPr/>
        </p:nvSpPr>
        <p:spPr>
          <a:xfrm>
            <a:off x="457200" y="548640"/>
            <a:ext cx="8228880" cy="55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500"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    Право на 90-процентную скидку со стоимости лекарственных средств, выдаваемых по рецептам врачей в пределах перечня основных лекарственных средств, а с хирургическими заболеваниями - также перевязочных материалов (при наличии соответствующего медицинского заключения) в порядке, определяемом Правительством Республики Беларусь, имеют: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граждане, заболевшие и перенесшие лучевую болезнь, вызванную последствиями катастрофы на Чернобыльской АЭС, других радиационных аварий, 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 также инвалиды I и II группы, кроме лиц, инвалидность которых наступила в результате противоправных действий, по причине алкогольного, наркотического, токсического опьянения, членовредительства.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одержимое 2_2"/>
          <p:cNvSpPr/>
          <p:nvPr/>
        </p:nvSpPr>
        <p:spPr>
          <a:xfrm>
            <a:off x="457200" y="548640"/>
            <a:ext cx="8228880" cy="55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 Право на 50-процентную скидку со стоимости лекарственных средств, выдаваемых по рецептам врачей в пределах перечня основных лекарственных средств в порядке, определяемом Правительством Республики Беларусь, для лечения заболевания, приведшего к инвалидности, 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имеют инвалиды III группы, кроме лиц, указанных в пунктах 1 и 2 настоящей статьи, а также лиц, инвалидность которых наступила в результате противоправных действий, по причине алкогольного, наркотического, токсического опьянения, членовредительства.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одержимое 2_3"/>
          <p:cNvSpPr/>
          <p:nvPr/>
        </p:nvSpPr>
        <p:spPr>
          <a:xfrm>
            <a:off x="457200" y="548640"/>
            <a:ext cx="8228880" cy="55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3000"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    Врачебно-консультационная комиссия лечебного учреждения решает вопрос о заболевании, по которому инвалид 3 группы имеет право на льготное обеспечение лекарственными средствами. Заболеванием, приведшим к инвалидности, считается первое заболевание (или заболевание, указанное в первой части основного диагноза МРЭК и обозначенной цифрой 1). 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     Только по этому заболеванию инвалиды III группы обеспечиваются лекарствами с 50% скидкой в пределах перечня основных лекарственных средств, утвержденного постановлением Министерства здравоохранения Республики Беларусь от 4 апреля 2014 года № 25.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одержимое 2"/>
          <p:cNvSpPr/>
          <p:nvPr/>
        </p:nvSpPr>
        <p:spPr>
          <a:xfrm>
            <a:off x="457200" y="332640"/>
            <a:ext cx="8228880" cy="579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1. Мой сын отказывается принимать препараты, делать укол. Имею ли я право как ближайшая родственница оформить принудительное лечение для него?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Состояние с каждым днем ухудшается…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7. Живу с мужем, состою на учете на Бехтерева.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 любом конфликте он вызывает бригаду и аппелирует, что у меня обострение. Есть какая-нибудь возможность доказать, что это не так и отказаться от госпитализации?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одержимое 2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780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5. У матери деменция, она живет в другом городе как оформить опекуна или соц.работника?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Содержимое 2"/>
          <p:cNvSpPr/>
          <p:nvPr/>
        </p:nvSpPr>
        <p:spPr>
          <a:xfrm>
            <a:off x="457200" y="548640"/>
            <a:ext cx="8228880" cy="55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6. Есть ли возможность восстановить дееспособность сыну?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Содержимое 2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	</a:t>
            </a: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Статья 29. Признание гражданина недееспособным</a:t>
            </a: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1. Гражданин, который вследствие психического расстройства (заболевания) не может понимать значение своих действий или руководить ими, может быть признан судом недееспособным в порядке, установленном гражданским процессуальным законодательством. Над ним устанавливается опека.</a:t>
            </a: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Гражданин, который в связи с заболеванием находится в бессознательном состоянии, исключающем возможность понимать значение своих действий или руководить ими, может быть признан судом недееспособным в порядке, установленном гражданским процессуальным законодательством. Над ним устанавливается опека.</a:t>
            </a: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2. От имени гражданина, признанного недееспособным, сделки совершает его опекун.</a:t>
            </a: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одержимое 2_5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         3. Если психическое состояние гражданина, который был признан недееспособным вследствие психического расстройства (заболевания), улучшилось, суд признает этого гражданина ограниченно дееспособным в соответствии с пунктом 2 статьи 30 настоящего Кодекса или дееспособным. На основании решения суда о признании гражданина дееспособным отменяется установленная над гражданином опека.</a:t>
            </a:r>
            <a:endParaRPr lang="en-US" sz="20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       Если основание, в силу которого гражданин был признан недееспособным в соответствии с частью второй пункта 1 настоящей статьи, отпало, суд признает этого гражданина дееспособным. На основании решения суда о признании гражданина дееспособным отменяется установленная над гражданином опека.</a:t>
            </a:r>
            <a:endParaRPr lang="en-US" sz="20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Содержимое 2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Статья 30. Ограничение дееспособности граждан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2. Гражданин, у которого вследствие психического расстройства (заболевания) ограничена способность понимать значение своих действий или руководить ими, может быть ограничен в дееспособности судом в порядке, установленном гражданским процессуальным законодательством. Над ним устанавливается попечительство.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Гражданин, дееспособность которого ограничена вследствие психического расстройства (заболевания), вправе самостоятельно: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1) совершать мелкие бытовые сделки;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2) совершать сделки, направленные на безвозмездное получение выгод, не требующие нотариального удостоверения либо государственной регистрации;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3) совершать сделки по распоряжению средствами, предоставленными попечителем или с согласия последнего третьим лицом для определенной цели или свободного распоряжения;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4) получать заработок, пенсию и иные доходы и распоряжаться ими.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Совершать другие сделки такой гражданин может с согласия попечителя.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Содержимое 2_6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При наличии достаточных оснований суд по ходатайству попечителя либо органа опеки и попечительства может ограничить или лишить такого гражданина права самостоятельно распоряжаться своим заработком, пенсией и иными доходами.</a:t>
            </a:r>
            <a:endParaRPr lang="en-US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Гражданин, дееспособность которого ограничена вследствие психического расстройства (заболевания), самостоятельно несет имущественную ответственность по совершенным им сделкам и за причиненный им вред.</a:t>
            </a:r>
            <a:endParaRPr lang="en-US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3. Если основания, в силу которых гражданин был ограничен в дееспособности в соответствии с пунктом 1 настоящей статьи, отпали, суд отменяет ограничение дееспособности этого гражданина. На основании решения суда об отмене ограничения дееспособности отменяется установленное над гражданином попечительство.</a:t>
            </a:r>
            <a:endParaRPr lang="en-US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4. Если психическое состояние гражданина, дееспособность которого была ограничена вследствие психического расстройства (заболевания), ухудшилось или улучшилось, суд соответственно признает этого гражданина недееспособным в соответствии со статьей 29 настоящего Кодекса или отменяет ограничение его дееспособности. На основании решения суда об отмене ограничения дееспособности отменяется установленное над гражданином попечительство.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Объект 2"/>
          <p:cNvSpPr/>
          <p:nvPr/>
        </p:nvSpPr>
        <p:spPr>
          <a:xfrm>
            <a:off x="457200" y="332640"/>
            <a:ext cx="8228880" cy="579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8. Дочери в РНПЦ Новинки кололи сильнодействующие препараты, от которых начали выпадать волосы. Она говорила о побочных эффектах, ей не верили и продолжали давать препарат. Сейчас нарушился баланс корней волос. Есть ли возможность доказать врачебную ошибку через суд?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Объект 2"/>
          <p:cNvSpPr/>
          <p:nvPr/>
        </p:nvSpPr>
        <p:spPr>
          <a:xfrm>
            <a:off x="457200" y="476640"/>
            <a:ext cx="8228880" cy="56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9. Какой пакет документов нужен, для лишения дееспособности родственника с ПЗ?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Спасибо!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одержимое 2"/>
          <p:cNvSpPr/>
          <p:nvPr/>
        </p:nvSpPr>
        <p:spPr>
          <a:xfrm>
            <a:off x="457200" y="404640"/>
            <a:ext cx="8228880" cy="57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Кодекс Республики Беларусь от 11.01.1999 № 238-З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Гражданский процессуальный кодекс Республики Беларусь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Статья 373. Подача заявления. Содержание заявления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Дело о признании гражданина ограниченно дееспособным или недееспособным вследствие психического расстройства (заболевания) может быть начато по заявлению членов его семьи, а в случае их отсутствия – по заявлению близких родственников. Такое дело может быть начато также по заявлению прокурора, органа опеки и попечительства, психиатрической (психоневрологической) организации. Заявление о признании гражданина ограниченно дееспособным или недееспособным вследствие психического расстройства (заболевания) подается в суд по месту жительства этого гражданина, а если такой гражданин помещен в психиатрическую (психоневрологическую) организацию – по месту нахождения этой организации.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близкие родственники – родители, дети, усыновители (удочерители) (далее – усыновители), усыновленные (удочеренные) (далее – усыновленные), родные братья и сестры, дед, бабка, внуки;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члены семьи – близкие родственники, указанные в пункте 1 настоящей статьи, а также другие родственники, супруг (супруга), нетрудоспособные иждивенцы и иные лица, которые проживают совместно с истцом, или ответчиком, или третьим лицом и ведут с ними общее хозяйство.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Содержимое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В заявлении о признании гражданина ограниченно дееспособным вследствие психического расстройства (заболевания) должны быть изложены обстоятельства, свидетельствующие о психическом расстройстве (заболевании), вследствие которого у этого гражданина ограничена способность понимать значение своих действий или руководить ими.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В заявлении о признании гражданина недееспособным вследствие психического расстройства (заболевания) должны быть изложены обстоятельства, свидетельствующие о психическом расстройстве (заболевании), вследствие которого этот гражданин не может понимать значение своих действий или руководить ими.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одержимое 2"/>
          <p:cNvSpPr/>
          <p:nvPr/>
        </p:nvSpPr>
        <p:spPr>
          <a:xfrm>
            <a:off x="457200" y="332640"/>
            <a:ext cx="8228880" cy="579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5600" b="1" strike="noStrike" spc="-1" dirty="0">
                <a:solidFill>
                  <a:srgbClr val="000000"/>
                </a:solidFill>
                <a:latin typeface="Calibri"/>
              </a:rPr>
              <a:t>Закон Республики Беларусь от 07.01.2012 № 349-З</a:t>
            </a:r>
            <a:endParaRPr lang="en-US" sz="5600" b="0" strike="noStrike" spc="-1" dirty="0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5600" b="1" strike="noStrike" spc="-1" dirty="0">
                <a:solidFill>
                  <a:srgbClr val="000000"/>
                </a:solidFill>
                <a:latin typeface="Calibri"/>
              </a:rPr>
              <a:t>Об оказании психиатрической помощи</a:t>
            </a:r>
            <a:endParaRPr lang="en-US" sz="5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56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Статья 36. Основание для принудительной госпитализации и лечения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tabLst>
                <a:tab pos="0" algn="l"/>
              </a:tabLst>
            </a:pP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Основанием для принудительной госпитализации и лечения является решение суда о принудительной госпитализации и лечении.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tabLst>
                <a:tab pos="0" algn="l"/>
              </a:tabLst>
            </a:pP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Решение суда о принудительной госпитализации и лечении выносится в случае нахождения лица, страдающего психическим расстройством (заболеванием) и уклоняющегося от лечения, в состоянии, которое обусловливает: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его непосредственную опасность для себя и (или) иных лиц;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его беспомощность;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возможность причинения существенного вреда своему здоровью вследствие ухудшения состояния психического здоровья, если такое лицо будет оставлено без психиатрической помощи.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Уклонением от лечения лица, указанного в части второй настоящей статьи, являются: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отказ от госпитализации в психиатрический стационар;</a:t>
            </a:r>
            <a:endParaRPr lang="en-US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несоблюдение врачебных предписаний, правил внутреннего распорядка, самовольное приостановление лечебных процедур в случае, когда психиатрическая помощь в психиатрическом стационаре оказывается с его согласия или согласия его законного представителя.</a:t>
            </a:r>
            <a:endParaRPr lang="en-US" sz="6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одержимое 2"/>
          <p:cNvSpPr/>
          <p:nvPr/>
        </p:nvSpPr>
        <p:spPr>
          <a:xfrm>
            <a:off x="457200" y="260640"/>
            <a:ext cx="8228880" cy="586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5000"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Статья 374. Назначение экспертизы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Судья при подготовке к судебному разбирательству дела о признании гражданина ограниченно дееспособным или недееспособным вследствие психического расстройства (заболевания) при наличии достаточных данных о психическом расстройстве (заболевании) этого гражданина для определения его психического состояния назначает судебно-психиатрическую экспертизу. В исключительных случаях при явном уклонении гражданина, в отношении которого возбуждено дело о признании его ограниченно дееспособным или недееспособным вследствие психического расстройства (заболевания), от прохождения судебно-психиатрической экспертизы суд при участии прокурора и врача-специалиста в области оказания психиатрической помощи в судебном заседании может вынести определение о принудительном направлении этого гражданина на судебно-психиатрическую экспертизу.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одержимое 2"/>
          <p:cNvSpPr/>
          <p:nvPr/>
        </p:nvSpPr>
        <p:spPr>
          <a:xfrm>
            <a:off x="457200" y="260640"/>
            <a:ext cx="8228880" cy="586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2. Какими льготами пользуются люди с инвалидностью по состоянию психического здоровья 2-ой и 3-ой группы?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одержимое 2"/>
          <p:cNvSpPr/>
          <p:nvPr/>
        </p:nvSpPr>
        <p:spPr>
          <a:xfrm>
            <a:off x="457200" y="620640"/>
            <a:ext cx="8228880" cy="55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2"/>
          <a:stretch/>
        </p:blipFill>
        <p:spPr>
          <a:xfrm>
            <a:off x="27720" y="987480"/>
            <a:ext cx="9143280" cy="471352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/>
          <p:nvPr/>
        </p:nvPicPr>
        <p:blipFill>
          <a:blip r:embed="rId2"/>
          <a:stretch/>
        </p:blipFill>
        <p:spPr>
          <a:xfrm>
            <a:off x="256320" y="839159"/>
            <a:ext cx="8658720" cy="512310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/>
          <p:nvPr/>
        </p:nvPicPr>
        <p:blipFill>
          <a:blip r:embed="rId2"/>
          <a:stretch/>
        </p:blipFill>
        <p:spPr>
          <a:xfrm>
            <a:off x="360" y="228599"/>
            <a:ext cx="9143280" cy="1889449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3"/>
          <a:stretch/>
        </p:blipFill>
        <p:spPr>
          <a:xfrm>
            <a:off x="1352880" y="2629080"/>
            <a:ext cx="7104960" cy="285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/>
          <p:nvPr/>
        </p:nvPicPr>
        <p:blipFill>
          <a:blip r:embed="rId2"/>
          <a:stretch/>
        </p:blipFill>
        <p:spPr>
          <a:xfrm>
            <a:off x="522514" y="886408"/>
            <a:ext cx="8472196" cy="454400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/>
          <p:nvPr/>
        </p:nvPicPr>
        <p:blipFill>
          <a:blip r:embed="rId2"/>
          <a:stretch/>
        </p:blipFill>
        <p:spPr>
          <a:xfrm>
            <a:off x="237240" y="356760"/>
            <a:ext cx="8724240" cy="518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2128</Words>
  <Application>Microsoft Office PowerPoint</Application>
  <PresentationFormat>Экран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vitus</dc:creator>
  <dc:description/>
  <cp:lastModifiedBy>Елена Станиславчик</cp:lastModifiedBy>
  <cp:revision>43</cp:revision>
  <dcterms:created xsi:type="dcterms:W3CDTF">2017-02-14T12:06:08Z</dcterms:created>
  <dcterms:modified xsi:type="dcterms:W3CDTF">2021-10-03T14:20:31Z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28</vt:r8>
  </property>
</Properties>
</file>